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</p:sldIdLst>
  <p:sldSz cx="18288000" cy="10287000"/>
  <p:notesSz cx="6858000" cy="9144000"/>
  <p:embeddedFontLst>
    <p:embeddedFont>
      <p:font typeface="Open Sans Bold" charset="1" panose="020B0806030504020204"/>
      <p:regular r:id="rId23"/>
    </p:embeddedFont>
    <p:embeddedFont>
      <p:font typeface="Open Sans" charset="1" panose="020B0606030504020204"/>
      <p:regular r:id="rId2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fonts/font23.fntdata" Type="http://schemas.openxmlformats.org/officeDocument/2006/relationships/font"/><Relationship Id="rId24" Target="fonts/font24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jpe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jpe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jpe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jpe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jpe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jpe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jpe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jpe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jpe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jpe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jpe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jpe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jpe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jpe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jpe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jpe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910316" y="4558067"/>
            <a:ext cx="16467368" cy="10470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508"/>
              </a:lnSpc>
            </a:pPr>
            <a:r>
              <a:rPr lang="en-US" sz="6077" b="true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Aulão da Madrugada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7313890" y="5538433"/>
            <a:ext cx="3660219" cy="5803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Prof.: Fabis Bruxo 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0" t="0" r="-6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662717" y="2042374"/>
            <a:ext cx="16962565" cy="52909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671"/>
              </a:lnSpc>
              <a:spcBef>
                <a:spcPct val="0"/>
              </a:spcBef>
            </a:pPr>
            <a:r>
              <a:rPr lang="en-US" sz="3337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01. Dada a proposição P: Estudo ou</a:t>
            </a:r>
            <a:r>
              <a:rPr lang="en-US" sz="3337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Não fico e</a:t>
            </a:r>
            <a:r>
              <a:rPr lang="en-US" sz="3337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m casa, e Valor de P é falso, então assinale a alternativa logicamente verdadeira. </a:t>
            </a:r>
          </a:p>
          <a:p>
            <a:pPr algn="just">
              <a:lnSpc>
                <a:spcPts val="4671"/>
              </a:lnSpc>
              <a:spcBef>
                <a:spcPct val="0"/>
              </a:spcBef>
            </a:pPr>
          </a:p>
          <a:p>
            <a:pPr algn="just">
              <a:lnSpc>
                <a:spcPts val="4671"/>
              </a:lnSpc>
              <a:spcBef>
                <a:spcPct val="0"/>
              </a:spcBef>
            </a:pPr>
            <a:r>
              <a:rPr lang="en-US" sz="3337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a) Estudo e Fico em casa </a:t>
            </a:r>
          </a:p>
          <a:p>
            <a:pPr algn="just">
              <a:lnSpc>
                <a:spcPts val="4671"/>
              </a:lnSpc>
              <a:spcBef>
                <a:spcPct val="0"/>
              </a:spcBef>
            </a:pPr>
            <a:r>
              <a:rPr lang="en-US" sz="3337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b) Se estudo, então não fico em casa </a:t>
            </a:r>
          </a:p>
          <a:p>
            <a:pPr algn="just">
              <a:lnSpc>
                <a:spcPts val="4671"/>
              </a:lnSpc>
              <a:spcBef>
                <a:spcPct val="0"/>
              </a:spcBef>
            </a:pPr>
            <a:r>
              <a:rPr lang="en-US" sz="3337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c) Não fico em casa e estudo </a:t>
            </a:r>
          </a:p>
          <a:p>
            <a:pPr algn="just">
              <a:lnSpc>
                <a:spcPts val="4671"/>
              </a:lnSpc>
              <a:spcBef>
                <a:spcPct val="0"/>
              </a:spcBef>
            </a:pPr>
            <a:r>
              <a:rPr lang="en-US" sz="3337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d) Ou estudo, ou não fico em casa </a:t>
            </a:r>
          </a:p>
          <a:p>
            <a:pPr algn="just">
              <a:lnSpc>
                <a:spcPts val="4671"/>
              </a:lnSpc>
              <a:spcBef>
                <a:spcPct val="0"/>
              </a:spcBef>
            </a:pPr>
          </a:p>
          <a:p>
            <a:pPr algn="just">
              <a:lnSpc>
                <a:spcPts val="4671"/>
              </a:lnSpc>
              <a:spcBef>
                <a:spcPct val="0"/>
              </a:spcBef>
            </a:pPr>
          </a:p>
        </p:txBody>
      </p:sp>
    </p:spTree>
  </p:cSld>
  <p:clrMapOvr>
    <a:masterClrMapping/>
  </p:clrMapOvr>
  <p:transition spd="slow">
    <p:push dir="l"/>
  </p:transition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0" t="0" r="-6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432835" y="1609437"/>
            <a:ext cx="17422330" cy="53834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803"/>
              </a:lnSpc>
            </a:pPr>
            <a:r>
              <a:rPr lang="en-US" sz="343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02. A equivalência lóg</a:t>
            </a:r>
            <a:r>
              <a:rPr lang="en-US" sz="343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ica de Se todo homem é feliz, então nenhuma mulher é triste, é representada por: </a:t>
            </a:r>
          </a:p>
          <a:p>
            <a:pPr algn="just">
              <a:lnSpc>
                <a:spcPts val="4803"/>
              </a:lnSpc>
            </a:pPr>
          </a:p>
          <a:p>
            <a:pPr algn="just">
              <a:lnSpc>
                <a:spcPts val="4803"/>
              </a:lnSpc>
              <a:spcBef>
                <a:spcPct val="0"/>
              </a:spcBef>
            </a:pPr>
            <a:r>
              <a:rPr lang="en-US" sz="343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a) Algum hom</a:t>
            </a:r>
            <a:r>
              <a:rPr lang="en-US" sz="343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em não é feliz ou nenhuma mulher é triste. </a:t>
            </a:r>
          </a:p>
          <a:p>
            <a:pPr algn="just">
              <a:lnSpc>
                <a:spcPts val="4803"/>
              </a:lnSpc>
              <a:spcBef>
                <a:spcPct val="0"/>
              </a:spcBef>
            </a:pPr>
            <a:r>
              <a:rPr lang="en-US" sz="343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b) Se todo homem é feliz, então toda mulher é triste. </a:t>
            </a:r>
          </a:p>
          <a:p>
            <a:pPr algn="just">
              <a:lnSpc>
                <a:spcPts val="4803"/>
              </a:lnSpc>
              <a:spcBef>
                <a:spcPct val="0"/>
              </a:spcBef>
            </a:pPr>
            <a:r>
              <a:rPr lang="en-US" sz="343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c) Se nenhuma mulher é triste, então nenhum homem é feliz. </a:t>
            </a:r>
          </a:p>
          <a:p>
            <a:pPr algn="just">
              <a:lnSpc>
                <a:spcPts val="4803"/>
              </a:lnSpc>
              <a:spcBef>
                <a:spcPct val="0"/>
              </a:spcBef>
            </a:pPr>
            <a:r>
              <a:rPr lang="en-US" sz="343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d) Se alguma mulher é triste, então nenhum homem é feliz. </a:t>
            </a:r>
          </a:p>
          <a:p>
            <a:pPr algn="just">
              <a:lnSpc>
                <a:spcPts val="4803"/>
              </a:lnSpc>
              <a:spcBef>
                <a:spcPct val="0"/>
              </a:spcBef>
            </a:pPr>
          </a:p>
          <a:p>
            <a:pPr algn="just">
              <a:lnSpc>
                <a:spcPts val="4803"/>
              </a:lnSpc>
              <a:spcBef>
                <a:spcPct val="0"/>
              </a:spcBef>
            </a:pPr>
          </a:p>
        </p:txBody>
      </p:sp>
    </p:spTree>
  </p:cSld>
  <p:clrMapOvr>
    <a:masterClrMapping/>
  </p:clrMapOvr>
  <p:transition spd="slow">
    <p:push dir="l"/>
  </p:transition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0" t="0" r="-6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80980" y="1738600"/>
            <a:ext cx="17526040" cy="53369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711"/>
              </a:lnSpc>
              <a:spcBef>
                <a:spcPct val="0"/>
              </a:spcBef>
            </a:pPr>
            <a:r>
              <a:rPr lang="en-US" sz="3365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03. A</a:t>
            </a:r>
            <a:r>
              <a:rPr lang="en-US" sz="3365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chance de um candidato ser aprovado em cada concurso é de 30%, ao realizar 3 concursos diferentes, qual a probabilidade dele ser aprovado em pelo menos um dos concursos é  </a:t>
            </a:r>
          </a:p>
          <a:p>
            <a:pPr algn="just">
              <a:lnSpc>
                <a:spcPts val="4711"/>
              </a:lnSpc>
              <a:spcBef>
                <a:spcPct val="0"/>
              </a:spcBef>
            </a:pPr>
          </a:p>
          <a:p>
            <a:pPr algn="just">
              <a:lnSpc>
                <a:spcPts val="4711"/>
              </a:lnSpc>
              <a:spcBef>
                <a:spcPct val="0"/>
              </a:spcBef>
            </a:pPr>
            <a:r>
              <a:rPr lang="en-US" sz="3365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A) 10% </a:t>
            </a:r>
          </a:p>
          <a:p>
            <a:pPr algn="just">
              <a:lnSpc>
                <a:spcPts val="4711"/>
              </a:lnSpc>
              <a:spcBef>
                <a:spcPct val="0"/>
              </a:spcBef>
            </a:pPr>
            <a:r>
              <a:rPr lang="en-US" sz="3365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B) 14,7% </a:t>
            </a:r>
          </a:p>
          <a:p>
            <a:pPr algn="just">
              <a:lnSpc>
                <a:spcPts val="4711"/>
              </a:lnSpc>
              <a:spcBef>
                <a:spcPct val="0"/>
              </a:spcBef>
            </a:pPr>
            <a:r>
              <a:rPr lang="en-US" sz="3365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C) 85,3% </a:t>
            </a:r>
          </a:p>
          <a:p>
            <a:pPr algn="just">
              <a:lnSpc>
                <a:spcPts val="4711"/>
              </a:lnSpc>
              <a:spcBef>
                <a:spcPct val="0"/>
              </a:spcBef>
            </a:pPr>
            <a:r>
              <a:rPr lang="en-US" sz="3365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D) 90%</a:t>
            </a:r>
          </a:p>
          <a:p>
            <a:pPr algn="just">
              <a:lnSpc>
                <a:spcPts val="4711"/>
              </a:lnSpc>
              <a:spcBef>
                <a:spcPct val="0"/>
              </a:spcBef>
            </a:pPr>
          </a:p>
        </p:txBody>
      </p:sp>
    </p:spTree>
  </p:cSld>
  <p:clrMapOvr>
    <a:masterClrMapping/>
  </p:clrMapOvr>
  <p:transition spd="slow">
    <p:push dir="l"/>
  </p:transition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0" t="0" r="-6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773215" y="1659836"/>
            <a:ext cx="17039633" cy="48514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831"/>
              </a:lnSpc>
            </a:pPr>
            <a:r>
              <a:rPr lang="en-US" sz="345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04. Dadas as premissas: </a:t>
            </a:r>
          </a:p>
          <a:p>
            <a:pPr algn="just">
              <a:lnSpc>
                <a:spcPts val="4831"/>
              </a:lnSpc>
              <a:spcBef>
                <a:spcPct val="0"/>
              </a:spcBef>
            </a:pPr>
            <a:r>
              <a:rPr lang="en-US" sz="345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Algum policial</a:t>
            </a:r>
            <a:r>
              <a:rPr lang="en-US" sz="345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é</a:t>
            </a:r>
            <a:r>
              <a:rPr lang="en-US" sz="345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advogado, e, nenhum advogado é professor, pode- se afirmar que: </a:t>
            </a:r>
          </a:p>
          <a:p>
            <a:pPr algn="just">
              <a:lnSpc>
                <a:spcPts val="4831"/>
              </a:lnSpc>
              <a:spcBef>
                <a:spcPct val="0"/>
              </a:spcBef>
            </a:pPr>
          </a:p>
          <a:p>
            <a:pPr algn="just">
              <a:lnSpc>
                <a:spcPts val="4831"/>
              </a:lnSpc>
              <a:spcBef>
                <a:spcPct val="0"/>
              </a:spcBef>
            </a:pPr>
            <a:r>
              <a:rPr lang="en-US" sz="345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A) Nenhum policial é advogado </a:t>
            </a:r>
          </a:p>
          <a:p>
            <a:pPr algn="just">
              <a:lnSpc>
                <a:spcPts val="4831"/>
              </a:lnSpc>
              <a:spcBef>
                <a:spcPct val="0"/>
              </a:spcBef>
            </a:pPr>
            <a:r>
              <a:rPr lang="en-US" sz="345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B) Pode haver algum professor que é advogado </a:t>
            </a:r>
          </a:p>
          <a:p>
            <a:pPr algn="just">
              <a:lnSpc>
                <a:spcPts val="4831"/>
              </a:lnSpc>
              <a:spcBef>
                <a:spcPct val="0"/>
              </a:spcBef>
            </a:pPr>
            <a:r>
              <a:rPr lang="en-US" sz="345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C) Todo advogado é professor </a:t>
            </a:r>
          </a:p>
          <a:p>
            <a:pPr algn="just">
              <a:lnSpc>
                <a:spcPts val="4831"/>
              </a:lnSpc>
              <a:spcBef>
                <a:spcPct val="0"/>
              </a:spcBef>
            </a:pPr>
            <a:r>
              <a:rPr lang="en-US" sz="345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D) pode existir policial que seja professor. </a:t>
            </a:r>
          </a:p>
          <a:p>
            <a:pPr algn="just">
              <a:lnSpc>
                <a:spcPts val="4831"/>
              </a:lnSpc>
              <a:spcBef>
                <a:spcPct val="0"/>
              </a:spcBef>
            </a:pPr>
          </a:p>
        </p:txBody>
      </p:sp>
    </p:spTree>
  </p:cSld>
  <p:clrMapOvr>
    <a:masterClrMapping/>
  </p:clrMapOvr>
  <p:transition spd="slow">
    <p:push dir="l"/>
  </p:transition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0" t="0" r="-6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738787" y="1601099"/>
            <a:ext cx="16810427" cy="39043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425"/>
              </a:lnSpc>
              <a:spcBef>
                <a:spcPct val="0"/>
              </a:spcBef>
            </a:pPr>
            <a:r>
              <a:rPr lang="en-US" sz="316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05. Qua</a:t>
            </a:r>
            <a:r>
              <a:rPr lang="en-US" sz="316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ntos são os anagramas da palav</a:t>
            </a:r>
            <a:r>
              <a:rPr lang="en-US" sz="316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ra PANTANAL que possuem as letras PTL juntas? </a:t>
            </a:r>
          </a:p>
          <a:p>
            <a:pPr algn="l">
              <a:lnSpc>
                <a:spcPts val="4425"/>
              </a:lnSpc>
              <a:spcBef>
                <a:spcPct val="0"/>
              </a:spcBef>
            </a:pPr>
          </a:p>
          <a:p>
            <a:pPr algn="l">
              <a:lnSpc>
                <a:spcPts val="4425"/>
              </a:lnSpc>
              <a:spcBef>
                <a:spcPct val="0"/>
              </a:spcBef>
            </a:pPr>
            <a:r>
              <a:rPr lang="en-US" sz="316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A) 180 </a:t>
            </a:r>
          </a:p>
          <a:p>
            <a:pPr algn="l">
              <a:lnSpc>
                <a:spcPts val="4425"/>
              </a:lnSpc>
              <a:spcBef>
                <a:spcPct val="0"/>
              </a:spcBef>
            </a:pPr>
            <a:r>
              <a:rPr lang="en-US" sz="316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B) 360 </a:t>
            </a:r>
          </a:p>
          <a:p>
            <a:pPr algn="l">
              <a:lnSpc>
                <a:spcPts val="4425"/>
              </a:lnSpc>
              <a:spcBef>
                <a:spcPct val="0"/>
              </a:spcBef>
            </a:pPr>
            <a:r>
              <a:rPr lang="en-US" sz="316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C) 420 </a:t>
            </a:r>
          </a:p>
          <a:p>
            <a:pPr algn="l">
              <a:lnSpc>
                <a:spcPts val="4425"/>
              </a:lnSpc>
              <a:spcBef>
                <a:spcPct val="0"/>
              </a:spcBef>
            </a:pPr>
            <a:r>
              <a:rPr lang="en-US" sz="316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D) 540</a:t>
            </a:r>
          </a:p>
          <a:p>
            <a:pPr algn="l">
              <a:lnSpc>
                <a:spcPts val="4425"/>
              </a:lnSpc>
              <a:spcBef>
                <a:spcPct val="0"/>
              </a:spcBef>
            </a:pPr>
          </a:p>
        </p:txBody>
      </p:sp>
    </p:spTree>
  </p:cSld>
  <p:clrMapOvr>
    <a:masterClrMapping/>
  </p:clrMapOvr>
  <p:transition spd="slow">
    <p:push dir="l"/>
  </p:transition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0" t="0" r="-6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646029" y="1519555"/>
            <a:ext cx="17117478" cy="59810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06. E</a:t>
            </a:r>
            <a:r>
              <a:rPr lang="en-US" sz="3399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m uma ci</a:t>
            </a:r>
            <a:r>
              <a:rPr lang="en-US" sz="3399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dade de Brasilopolis, as placas dos automóveis são formadas por 3 vogais distintas e dois algarismos, logo o número de placas possíveis com essas características é igual a: </a:t>
            </a:r>
          </a:p>
          <a:p>
            <a:pPr algn="just">
              <a:lnSpc>
                <a:spcPts val="4759"/>
              </a:lnSpc>
              <a:spcBef>
                <a:spcPct val="0"/>
              </a:spcBef>
            </a:pPr>
          </a:p>
          <a:p>
            <a:pPr algn="just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A) 5400 </a:t>
            </a:r>
          </a:p>
          <a:p>
            <a:pPr algn="just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B) 5200 </a:t>
            </a:r>
          </a:p>
          <a:p>
            <a:pPr algn="just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C) 6000 </a:t>
            </a:r>
          </a:p>
          <a:p>
            <a:pPr algn="just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D) 12500 </a:t>
            </a:r>
          </a:p>
          <a:p>
            <a:pPr algn="just">
              <a:lnSpc>
                <a:spcPts val="4759"/>
              </a:lnSpc>
              <a:spcBef>
                <a:spcPct val="0"/>
              </a:spcBef>
            </a:pPr>
          </a:p>
          <a:p>
            <a:pPr algn="just">
              <a:lnSpc>
                <a:spcPts val="4759"/>
              </a:lnSpc>
              <a:spcBef>
                <a:spcPct val="0"/>
              </a:spcBef>
            </a:pPr>
          </a:p>
        </p:txBody>
      </p:sp>
    </p:spTree>
  </p:cSld>
  <p:clrMapOvr>
    <a:masterClrMapping/>
  </p:clrMapOvr>
  <p:transition spd="slow">
    <p:push dir="l"/>
  </p:transition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0" t="0" r="-6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719764" y="1682346"/>
            <a:ext cx="16848472" cy="59609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743"/>
              </a:lnSpc>
            </a:pPr>
            <a:r>
              <a:rPr lang="en-US" sz="3388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07. Uma matriz de ordem 2x3 será multiplicada por uma matriz retangular de ordem 3x5 , logo o número de elementos da matriz resultante será igual a: </a:t>
            </a:r>
          </a:p>
          <a:p>
            <a:pPr algn="just">
              <a:lnSpc>
                <a:spcPts val="4743"/>
              </a:lnSpc>
            </a:pPr>
          </a:p>
          <a:p>
            <a:pPr algn="just">
              <a:lnSpc>
                <a:spcPts val="4743"/>
              </a:lnSpc>
            </a:pPr>
            <a:r>
              <a:rPr lang="en-US" sz="3388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A) 6 </a:t>
            </a:r>
          </a:p>
          <a:p>
            <a:pPr algn="just">
              <a:lnSpc>
                <a:spcPts val="4743"/>
              </a:lnSpc>
            </a:pPr>
            <a:r>
              <a:rPr lang="en-US" sz="3388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B) 20 </a:t>
            </a:r>
          </a:p>
          <a:p>
            <a:pPr algn="just">
              <a:lnSpc>
                <a:spcPts val="4743"/>
              </a:lnSpc>
            </a:pPr>
            <a:r>
              <a:rPr lang="en-US" sz="3388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C) 10 </a:t>
            </a:r>
          </a:p>
          <a:p>
            <a:pPr algn="just">
              <a:lnSpc>
                <a:spcPts val="4743"/>
              </a:lnSpc>
            </a:pPr>
            <a:r>
              <a:rPr lang="en-US" sz="3388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D) 15 </a:t>
            </a:r>
          </a:p>
          <a:p>
            <a:pPr algn="just">
              <a:lnSpc>
                <a:spcPts val="4743"/>
              </a:lnSpc>
              <a:spcBef>
                <a:spcPct val="0"/>
              </a:spcBef>
            </a:pPr>
            <a:r>
              <a:rPr lang="en-US" sz="3388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</a:p>
          <a:p>
            <a:pPr algn="just">
              <a:lnSpc>
                <a:spcPts val="4743"/>
              </a:lnSpc>
              <a:spcBef>
                <a:spcPct val="0"/>
              </a:spcBef>
            </a:pPr>
          </a:p>
          <a:p>
            <a:pPr algn="just">
              <a:lnSpc>
                <a:spcPts val="4743"/>
              </a:lnSpc>
              <a:spcBef>
                <a:spcPct val="0"/>
              </a:spcBef>
            </a:pPr>
          </a:p>
        </p:txBody>
      </p:sp>
    </p:spTree>
  </p:cSld>
  <p:clrMapOvr>
    <a:masterClrMapping/>
  </p:clrMapOvr>
  <p:transition spd="slow">
    <p:push dir="l"/>
  </p:transition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0" t="0" r="-6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783278" y="1614816"/>
            <a:ext cx="16721445" cy="58871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683"/>
              </a:lnSpc>
              <a:spcBef>
                <a:spcPct val="0"/>
              </a:spcBef>
            </a:pPr>
            <a:r>
              <a:rPr lang="en-US" sz="3345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08. Um andarilho anda 80m para l</a:t>
            </a:r>
            <a:r>
              <a:rPr lang="en-US" sz="3345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este, e em seguida 60m para o norte, e posteriormente 100m para o noroeste, o deslocamento total desse andarilh</a:t>
            </a:r>
            <a:r>
              <a:rPr lang="en-US" sz="3345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o é: </a:t>
            </a:r>
          </a:p>
          <a:p>
            <a:pPr algn="just">
              <a:lnSpc>
                <a:spcPts val="4683"/>
              </a:lnSpc>
              <a:spcBef>
                <a:spcPct val="0"/>
              </a:spcBef>
            </a:pPr>
          </a:p>
          <a:p>
            <a:pPr algn="just">
              <a:lnSpc>
                <a:spcPts val="4683"/>
              </a:lnSpc>
              <a:spcBef>
                <a:spcPct val="0"/>
              </a:spcBef>
            </a:pPr>
            <a:r>
              <a:rPr lang="en-US" sz="3345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A) 0m </a:t>
            </a:r>
          </a:p>
          <a:p>
            <a:pPr algn="just">
              <a:lnSpc>
                <a:spcPts val="4683"/>
              </a:lnSpc>
              <a:spcBef>
                <a:spcPct val="0"/>
              </a:spcBef>
            </a:pPr>
            <a:r>
              <a:rPr lang="en-US" sz="3345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B) 240m </a:t>
            </a:r>
          </a:p>
          <a:p>
            <a:pPr algn="just">
              <a:lnSpc>
                <a:spcPts val="4683"/>
              </a:lnSpc>
              <a:spcBef>
                <a:spcPct val="0"/>
              </a:spcBef>
            </a:pPr>
            <a:r>
              <a:rPr lang="en-US" sz="3345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C) 10m </a:t>
            </a:r>
          </a:p>
          <a:p>
            <a:pPr algn="just">
              <a:lnSpc>
                <a:spcPts val="4683"/>
              </a:lnSpc>
              <a:spcBef>
                <a:spcPct val="0"/>
              </a:spcBef>
            </a:pPr>
            <a:r>
              <a:rPr lang="en-US" sz="3345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D) 200m </a:t>
            </a:r>
          </a:p>
          <a:p>
            <a:pPr algn="just">
              <a:lnSpc>
                <a:spcPts val="4683"/>
              </a:lnSpc>
              <a:spcBef>
                <a:spcPct val="0"/>
              </a:spcBef>
            </a:pPr>
          </a:p>
          <a:p>
            <a:pPr algn="just">
              <a:lnSpc>
                <a:spcPts val="4683"/>
              </a:lnSpc>
              <a:spcBef>
                <a:spcPct val="0"/>
              </a:spcBef>
            </a:pPr>
          </a:p>
          <a:p>
            <a:pPr algn="just">
              <a:lnSpc>
                <a:spcPts val="4683"/>
              </a:lnSpc>
              <a:spcBef>
                <a:spcPct val="0"/>
              </a:spcBef>
            </a:pPr>
          </a:p>
        </p:txBody>
      </p:sp>
    </p:spTree>
  </p:cSld>
  <p:clrMapOvr>
    <a:masterClrMapping/>
  </p:clrMapOvr>
  <p:transition spd="slow">
    <p:push dir="l"/>
  </p:transition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0" t="0" r="-6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651716" y="1633185"/>
            <a:ext cx="16984569" cy="46316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584"/>
              </a:lnSpc>
            </a:pPr>
            <a:r>
              <a:rPr lang="en-US" sz="3274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09. O produto entre dois números A e B é 15, e o produto entre B e C é igual 24, logo o valor da expressão B-A .C é: </a:t>
            </a:r>
          </a:p>
          <a:p>
            <a:pPr algn="just">
              <a:lnSpc>
                <a:spcPts val="4584"/>
              </a:lnSpc>
            </a:pPr>
          </a:p>
          <a:p>
            <a:pPr algn="just">
              <a:lnSpc>
                <a:spcPts val="4584"/>
              </a:lnSpc>
            </a:pPr>
            <a:r>
              <a:rPr lang="en-US" sz="3274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A) um número primo </a:t>
            </a:r>
          </a:p>
          <a:p>
            <a:pPr algn="just">
              <a:lnSpc>
                <a:spcPts val="4584"/>
              </a:lnSpc>
            </a:pPr>
            <a:r>
              <a:rPr lang="en-US" sz="3274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B) um número par </a:t>
            </a:r>
          </a:p>
          <a:p>
            <a:pPr algn="just">
              <a:lnSpc>
                <a:spcPts val="4584"/>
              </a:lnSpc>
            </a:pPr>
            <a:r>
              <a:rPr lang="en-US" sz="3274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C) um número inteiro e negativo </a:t>
            </a:r>
          </a:p>
          <a:p>
            <a:pPr algn="just">
              <a:lnSpc>
                <a:spcPts val="4584"/>
              </a:lnSpc>
            </a:pPr>
            <a:r>
              <a:rPr lang="en-US" sz="3274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D) um múltiplo de 3 </a:t>
            </a:r>
          </a:p>
          <a:p>
            <a:pPr algn="just">
              <a:lnSpc>
                <a:spcPts val="4584"/>
              </a:lnSpc>
              <a:spcBef>
                <a:spcPct val="0"/>
              </a:spcBef>
            </a:pPr>
          </a:p>
        </p:txBody>
      </p:sp>
    </p:spTree>
  </p:cSld>
  <p:clrMapOvr>
    <a:masterClrMapping/>
  </p:clrMapOvr>
  <p:transition spd="slow">
    <p:push dir="l"/>
  </p:transition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0" t="0" r="-6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633420" y="1502266"/>
            <a:ext cx="9530987" cy="44145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11"/>
              </a:lnSpc>
              <a:spcBef>
                <a:spcPct val="0"/>
              </a:spcBef>
            </a:pPr>
            <a:r>
              <a:rPr lang="en-US" sz="3579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10. A p</a:t>
            </a:r>
            <a:r>
              <a:rPr lang="en-US" sz="3579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roposição ( p ^ q ) --&gt;p é uma: </a:t>
            </a:r>
          </a:p>
          <a:p>
            <a:pPr algn="l">
              <a:lnSpc>
                <a:spcPts val="5011"/>
              </a:lnSpc>
              <a:spcBef>
                <a:spcPct val="0"/>
              </a:spcBef>
            </a:pPr>
          </a:p>
          <a:p>
            <a:pPr algn="l">
              <a:lnSpc>
                <a:spcPts val="5011"/>
              </a:lnSpc>
              <a:spcBef>
                <a:spcPct val="0"/>
              </a:spcBef>
            </a:pPr>
            <a:r>
              <a:rPr lang="en-US" sz="3579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A) contradição  </a:t>
            </a:r>
          </a:p>
          <a:p>
            <a:pPr algn="l">
              <a:lnSpc>
                <a:spcPts val="5011"/>
              </a:lnSpc>
              <a:spcBef>
                <a:spcPct val="0"/>
              </a:spcBef>
            </a:pPr>
            <a:r>
              <a:rPr lang="en-US" sz="3579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B) contingência  </a:t>
            </a:r>
          </a:p>
          <a:p>
            <a:pPr algn="l">
              <a:lnSpc>
                <a:spcPts val="5011"/>
              </a:lnSpc>
              <a:spcBef>
                <a:spcPct val="0"/>
              </a:spcBef>
            </a:pPr>
            <a:r>
              <a:rPr lang="en-US" sz="3579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C) equivalência  </a:t>
            </a:r>
          </a:p>
          <a:p>
            <a:pPr algn="l">
              <a:lnSpc>
                <a:spcPts val="5011"/>
              </a:lnSpc>
              <a:spcBef>
                <a:spcPct val="0"/>
              </a:spcBef>
            </a:pPr>
            <a:r>
              <a:rPr lang="en-US" sz="3579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D) tautologia</a:t>
            </a:r>
          </a:p>
          <a:p>
            <a:pPr algn="l">
              <a:lnSpc>
                <a:spcPts val="5011"/>
              </a:lnSpc>
              <a:spcBef>
                <a:spcPct val="0"/>
              </a:spcBef>
            </a:pPr>
          </a:p>
        </p:txBody>
      </p:sp>
    </p:spTree>
  </p:cSld>
  <p:clrMapOvr>
    <a:masterClrMapping/>
  </p:clrMapOvr>
  <p:transition spd="slow">
    <p:push dir="l"/>
  </p:transition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0" t="0" r="-60" b="0"/>
            </a:stretch>
          </a:blipFill>
        </p:spPr>
      </p:sp>
    </p:spTree>
  </p:cSld>
  <p:clrMapOvr>
    <a:masterClrMapping/>
  </p:clrMapOvr>
  <p:transition spd="slow">
    <p:push dir="l"/>
  </p:transition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0" t="0" r="-60" b="0"/>
            </a:stretch>
          </a:blipFill>
        </p:spPr>
      </p:sp>
    </p:spTree>
  </p:cSld>
  <p:clrMapOvr>
    <a:masterClrMapping/>
  </p:clrMapOvr>
  <p:transition spd="slow">
    <p:push dir="l"/>
  </p:transition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0" t="0" r="-60" b="0"/>
            </a:stretch>
          </a:blipFill>
        </p:spPr>
      </p:sp>
    </p:spTree>
  </p:cSld>
  <p:clrMapOvr>
    <a:masterClrMapping/>
  </p:clrMapOvr>
  <p:transition spd="slow">
    <p:push dir="l"/>
  </p:transition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0" t="0" r="-60" b="0"/>
            </a:stretch>
          </a:blipFill>
        </p:spPr>
      </p:sp>
    </p:spTree>
  </p:cSld>
  <p:clrMapOvr>
    <a:masterClrMapping/>
  </p:clrMapOvr>
  <p:transition spd="slow">
    <p:push dir="l"/>
  </p:transition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0" t="0" r="-60" b="0"/>
            </a:stretch>
          </a:blipFill>
        </p:spPr>
      </p:sp>
    </p:spTree>
  </p:cSld>
  <p:clrMapOvr>
    <a:masterClrMapping/>
  </p:clrMapOvr>
  <p:transition spd="slow">
    <p:push dir="l"/>
  </p:transition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0" t="0" r="-6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8777466" y="4819967"/>
            <a:ext cx="733068" cy="5803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FIM</a:t>
            </a:r>
          </a:p>
        </p:txBody>
      </p:sp>
    </p:spTree>
  </p:cSld>
  <p:clrMapOvr>
    <a:masterClrMapping/>
  </p:clrMapOvr>
  <p:transition spd="slow">
    <p:push dir="l"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DAGvUCBi_b8</dc:identifier>
  <dcterms:modified xsi:type="dcterms:W3CDTF">2011-08-01T06:04:30Z</dcterms:modified>
  <cp:revision>1</cp:revision>
  <dc:title>Texto do seu parágrafo</dc:title>
</cp:coreProperties>
</file>